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86" r:id="rId5"/>
    <p:sldId id="261" r:id="rId6"/>
    <p:sldId id="287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5" r:id="rId25"/>
    <p:sldId id="280" r:id="rId26"/>
    <p:sldId id="284" r:id="rId27"/>
    <p:sldId id="281" r:id="rId28"/>
    <p:sldId id="279" r:id="rId29"/>
    <p:sldId id="260" r:id="rId30"/>
    <p:sldId id="289" r:id="rId31"/>
    <p:sldId id="290" r:id="rId32"/>
    <p:sldId id="282" r:id="rId33"/>
    <p:sldId id="283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A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68" d="100"/>
          <a:sy n="68" d="100"/>
        </p:scale>
        <p:origin x="18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AC4F-DFA1-44DA-99AD-86D53900028F}" type="datetimeFigureOut">
              <a:rPr lang="en-US" smtClean="0"/>
              <a:t>12/20/2013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97E7-5D15-48F7-9D16-04DB9E92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7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AC4F-DFA1-44DA-99AD-86D53900028F}" type="datetimeFigureOut">
              <a:rPr lang="en-US" smtClean="0"/>
              <a:t>12/20/2013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97E7-5D15-48F7-9D16-04DB9E92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7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AC4F-DFA1-44DA-99AD-86D53900028F}" type="datetimeFigureOut">
              <a:rPr lang="en-US" smtClean="0"/>
              <a:t>12/20/2013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97E7-5D15-48F7-9D16-04DB9E92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AC4F-DFA1-44DA-99AD-86D53900028F}" type="datetimeFigureOut">
              <a:rPr lang="en-US" smtClean="0"/>
              <a:t>12/20/2013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97E7-5D15-48F7-9D16-04DB9E92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0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AC4F-DFA1-44DA-99AD-86D53900028F}" type="datetimeFigureOut">
              <a:rPr lang="en-US" smtClean="0"/>
              <a:t>12/20/2013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97E7-5D15-48F7-9D16-04DB9E92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AC4F-DFA1-44DA-99AD-86D53900028F}" type="datetimeFigureOut">
              <a:rPr lang="en-US" smtClean="0"/>
              <a:t>12/20/2013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97E7-5D15-48F7-9D16-04DB9E92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1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AC4F-DFA1-44DA-99AD-86D53900028F}" type="datetimeFigureOut">
              <a:rPr lang="en-US" smtClean="0"/>
              <a:t>12/20/2013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97E7-5D15-48F7-9D16-04DB9E92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1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AC4F-DFA1-44DA-99AD-86D53900028F}" type="datetimeFigureOut">
              <a:rPr lang="en-US" smtClean="0"/>
              <a:t>12/20/2013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97E7-5D15-48F7-9D16-04DB9E92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7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AC4F-DFA1-44DA-99AD-86D53900028F}" type="datetimeFigureOut">
              <a:rPr lang="en-US" smtClean="0"/>
              <a:t>12/20/2013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97E7-5D15-48F7-9D16-04DB9E92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AC4F-DFA1-44DA-99AD-86D53900028F}" type="datetimeFigureOut">
              <a:rPr lang="en-US" smtClean="0"/>
              <a:t>12/20/2013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97E7-5D15-48F7-9D16-04DB9E92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0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AC4F-DFA1-44DA-99AD-86D53900028F}" type="datetimeFigureOut">
              <a:rPr lang="en-US" smtClean="0"/>
              <a:t>12/20/2013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97E7-5D15-48F7-9D16-04DB9E92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3AC4F-DFA1-44DA-99AD-86D53900028F}" type="datetimeFigureOut">
              <a:rPr lang="en-US" smtClean="0"/>
              <a:t>12/20/2013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E97E7-5D15-48F7-9D16-04DB9E92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jpg"/><Relationship Id="rId7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2.emf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hyperlink" Target="http://www.google.com/url?sa=i&amp;rct=j&amp;q=&amp;esrc=s&amp;source=images&amp;cd=&amp;cad=rja&amp;docid=IWFIEP5wB_yR_M&amp;tbnid=vljUh54cALD1cM:&amp;ved=0CAUQjRw&amp;url=http://www.groovebricks.com/lego-star-wars-christmas-shorts/&amp;ei=E5a0Uu7PNMbbyQG8sYHYAw&amp;bvm=bv.58187178,d.aWc&amp;psig=AFQjCNHSIaAzYbOtzjRrZybcg6McF9Rs1g&amp;ust=1387652942634067" TargetMode="External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rot="198185">
            <a:off x="299157" y="584365"/>
            <a:ext cx="4013200" cy="1831272"/>
            <a:chOff x="299157" y="584365"/>
            <a:chExt cx="4013200" cy="1831272"/>
          </a:xfrm>
        </p:grpSpPr>
        <p:sp>
          <p:nvSpPr>
            <p:cNvPr id="10" name="Rounded Rectangle 9"/>
            <p:cNvSpPr/>
            <p:nvPr/>
          </p:nvSpPr>
          <p:spPr>
            <a:xfrm>
              <a:off x="299157" y="584366"/>
              <a:ext cx="4013200" cy="1831271"/>
            </a:xfrm>
            <a:prstGeom prst="roundRect">
              <a:avLst/>
            </a:prstGeom>
            <a:solidFill>
              <a:srgbClr val="EAAD00"/>
            </a:solidFill>
            <a:effectLst>
              <a:outerShdw blurRad="127000" dist="254000" dir="2700000" algn="tl" rotWithShape="0">
                <a:schemeClr val="bg1">
                  <a:alpha val="70000"/>
                </a:schemeClr>
              </a:outerShdw>
              <a:softEdge rad="63500"/>
            </a:effectLst>
            <a:scene3d>
              <a:camera prst="orthographicFront"/>
              <a:lightRig rig="threePt" dir="t"/>
            </a:scene3d>
            <a:sp3d>
              <a:bevelT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3090" y="584365"/>
              <a:ext cx="3725334" cy="1831271"/>
            </a:xfrm>
            <a:prstGeom prst="rect">
              <a:avLst/>
            </a:prstGeom>
            <a:noFill/>
            <a:effectLst/>
          </p:spPr>
          <p:txBody>
            <a:bodyPr wrap="square" tIns="274320" rtlCol="0" anchor="ctr">
              <a:spAutoFit/>
            </a:bodyPr>
            <a:lstStyle/>
            <a:p>
              <a:pPr algn="ctr"/>
              <a:r>
                <a:rPr lang="en-US" sz="2000" b="1" spc="50" dirty="0" smtClean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A CD of this message will be available (free of charge) immediately following today’s Bible study.</a:t>
              </a:r>
            </a:p>
            <a:p>
              <a:endParaRPr lang="en-US" b="1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 rot="21360533">
            <a:off x="3262489" y="4266218"/>
            <a:ext cx="4013200" cy="1831271"/>
            <a:chOff x="3262489" y="4266218"/>
            <a:chExt cx="4013200" cy="1831271"/>
          </a:xfrm>
        </p:grpSpPr>
        <p:sp>
          <p:nvSpPr>
            <p:cNvPr id="11" name="Rounded Rectangle 10"/>
            <p:cNvSpPr/>
            <p:nvPr/>
          </p:nvSpPr>
          <p:spPr>
            <a:xfrm>
              <a:off x="3262489" y="4335367"/>
              <a:ext cx="4013200" cy="1641916"/>
            </a:xfrm>
            <a:prstGeom prst="roundRect">
              <a:avLst/>
            </a:prstGeom>
            <a:solidFill>
              <a:srgbClr val="EAAD00"/>
            </a:solidFill>
            <a:effectLst>
              <a:outerShdw blurRad="127000" dist="254000" dir="2700000" algn="tl" rotWithShape="0">
                <a:schemeClr val="bg1">
                  <a:alpha val="70000"/>
                </a:schemeClr>
              </a:outerShdw>
              <a:softEdge rad="63500"/>
            </a:effectLst>
            <a:scene3d>
              <a:camera prst="orthographicFront"/>
              <a:lightRig rig="threePt" dir="t"/>
            </a:scene3d>
            <a:sp3d>
              <a:bevelT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06422" y="4266218"/>
              <a:ext cx="3725334" cy="1831271"/>
            </a:xfrm>
            <a:prstGeom prst="rect">
              <a:avLst/>
            </a:prstGeom>
            <a:noFill/>
            <a:effectLst/>
          </p:spPr>
          <p:txBody>
            <a:bodyPr wrap="square" tIns="274320" rtlCol="0" anchor="ctr">
              <a:spAutoFit/>
            </a:bodyPr>
            <a:lstStyle/>
            <a:p>
              <a:pPr algn="ctr"/>
              <a:r>
                <a:rPr lang="en-US" sz="2000" b="1" spc="50" dirty="0" smtClean="0">
                  <a:ln w="9525" cmpd="sng">
                    <a:solidFill>
                      <a:schemeClr val="tx1"/>
                    </a:solidFill>
                    <a:prstDash val="solid"/>
                  </a:ln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This message will be available for podcast at www.calvaryokc.com</a:t>
              </a:r>
              <a:r>
                <a:rPr lang="en-US" sz="2000" b="1" spc="50" dirty="0">
                  <a:ln w="9525" cmpd="sng">
                    <a:solidFill>
                      <a:schemeClr val="tx1"/>
                    </a:solidFill>
                    <a:prstDash val="solid"/>
                  </a:ln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spc="50" dirty="0" smtClean="0">
                  <a:ln w="9525" cmpd="sng">
                    <a:solidFill>
                      <a:schemeClr val="tx1"/>
                    </a:solidFill>
                    <a:prstDash val="solid"/>
                  </a:ln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later this week</a:t>
              </a:r>
            </a:p>
            <a:p>
              <a:r>
                <a:rPr lang="en-US" b="1" spc="50" dirty="0" smtClean="0">
                  <a:ln w="9525" cmpd="sng">
                    <a:solidFill>
                      <a:schemeClr val="tx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 </a:t>
              </a:r>
              <a:endParaRPr lang="en-US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474" y="400238"/>
            <a:ext cx="2390149" cy="2199524"/>
          </a:xfrm>
          <a:prstGeom prst="rect">
            <a:avLst/>
          </a:prstGeom>
          <a:effectLst>
            <a:outerShdw blurRad="190500" dist="444500" dir="2700000" algn="tl" rotWithShape="0">
              <a:schemeClr val="bg1">
                <a:alpha val="70000"/>
              </a:scheme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693">
            <a:off x="499490" y="3939372"/>
            <a:ext cx="2357438" cy="2357438"/>
          </a:xfrm>
          <a:prstGeom prst="rect">
            <a:avLst/>
          </a:prstGeom>
          <a:effectLst>
            <a:outerShdw blurRad="190500" dist="381000" dir="2700000" algn="tl" rotWithShape="0">
              <a:schemeClr val="bg1">
                <a:alpha val="70000"/>
              </a:scheme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9112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Through Isaac 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82521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eliminates 1/2 all Abraham's</a:t>
            </a:r>
          </a:p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descendants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8" descr="solar Syst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"/>
          <a:stretch>
            <a:fillRect/>
          </a:stretch>
        </p:blipFill>
        <p:spPr bwMode="auto">
          <a:xfrm>
            <a:off x="1407953" y="1475740"/>
            <a:ext cx="6288247" cy="416306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44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Through Jacob 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776" y="1400257"/>
            <a:ext cx="825217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Gen. 28: 13-15 ~ </a:t>
            </a:r>
            <a:r>
              <a:rPr lang="en-US" sz="3200" baseline="30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13</a:t>
            </a:r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And behold, the </a:t>
            </a:r>
            <a:r>
              <a:rPr lang="en-US" sz="3200" cap="small" dirty="0">
                <a:solidFill>
                  <a:srgbClr val="FFFF00"/>
                </a:solidFill>
                <a:latin typeface="Arial Rounded MT Bold" panose="020F0704030504030204" pitchFamily="34" charset="0"/>
              </a:rPr>
              <a:t>Lord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stood above it and said: "I </a:t>
            </a:r>
            <a:r>
              <a:rPr lang="en-US" sz="3200" i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am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the </a:t>
            </a:r>
            <a:r>
              <a:rPr lang="en-US" sz="3200" cap="small" dirty="0">
                <a:solidFill>
                  <a:srgbClr val="FFFF00"/>
                </a:solidFill>
                <a:latin typeface="Arial Rounded MT Bold" panose="020F0704030504030204" pitchFamily="34" charset="0"/>
              </a:rPr>
              <a:t>Lord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God of Abraham your father and the God of Isaac; the land on which you lie I will give to you and your descendants. </a:t>
            </a:r>
            <a:r>
              <a:rPr lang="en-US" sz="3200" baseline="30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14</a:t>
            </a:r>
            <a:r>
              <a:rPr lang="en-US" sz="3200" dirty="0">
                <a:solidFill>
                  <a:srgbClr val="EAAD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Also your descendants shall be as the dust of the earth; you shall spread abroad to the west and the east,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82521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eliminates 1/2 all Isaac's</a:t>
            </a:r>
          </a:p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descendants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4133" y="1413570"/>
            <a:ext cx="82521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to the north and the south; and in you and in your seed all the families of the earth shall be blessed. </a:t>
            </a:r>
            <a:r>
              <a:rPr lang="en-US" sz="3200" baseline="30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15</a:t>
            </a:r>
            <a:r>
              <a:rPr lang="en-US" sz="3200" dirty="0">
                <a:solidFill>
                  <a:srgbClr val="EAAD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Behold, I </a:t>
            </a:r>
            <a:r>
              <a:rPr lang="en-US" sz="3200" i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am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with you and will keep you wherever you go, and will bring you back to this land; for I will not leave you until I have done what I have spoken to you</a:t>
            </a:r>
            <a:r>
              <a:rPr lang="en-US" sz="32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."</a:t>
            </a:r>
            <a:endParaRPr lang="en-US" sz="32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0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Through Jacob 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82521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eliminates 1/2 all Isaac's</a:t>
            </a:r>
          </a:p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descendants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8" descr="eart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8" r="33647" b="16782"/>
          <a:stretch/>
        </p:blipFill>
        <p:spPr bwMode="auto">
          <a:xfrm>
            <a:off x="2243020" y="1371600"/>
            <a:ext cx="4574141" cy="447187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03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Through Judah 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776" y="1400257"/>
            <a:ext cx="82521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Gen. 49:10 ~ 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The scepter shall not depart from Judah, </a:t>
            </a:r>
          </a:p>
          <a:p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Nor a lawgiver from between his feet, </a:t>
            </a:r>
          </a:p>
          <a:p>
            <a:r>
              <a:rPr lang="en-US" sz="32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Until Shiloh comes; </a:t>
            </a:r>
          </a:p>
          <a:p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And to Him </a:t>
            </a:r>
            <a:r>
              <a:rPr lang="en-US" sz="3200" i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shall be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the obedience of the people.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82521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eliminates 11/12 all Jacob's</a:t>
            </a:r>
          </a:p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descendants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04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Through Judah 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82521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eliminates 11/12 all Jacob's</a:t>
            </a:r>
          </a:p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descendants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8508" t="13257" r="28508" b="12459"/>
          <a:stretch/>
        </p:blipFill>
        <p:spPr>
          <a:xfrm>
            <a:off x="2471083" y="1441287"/>
            <a:ext cx="4258278" cy="440022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578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Through Jesse 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776" y="1400257"/>
            <a:ext cx="82521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Is. 11:10 ~ 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And in that day there shall be a Root of Jesse, </a:t>
            </a:r>
          </a:p>
          <a:p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Who shall stand as a banner to the people; </a:t>
            </a:r>
          </a:p>
          <a:p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For the Gentiles shall seek Him, </a:t>
            </a:r>
          </a:p>
          <a:p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And His resting place shall be glorious.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82521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eliminates all other clans in</a:t>
            </a:r>
          </a:p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Judah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Through Jesse 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82521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eliminates all other clans in</a:t>
            </a:r>
          </a:p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Judah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239" t="24441" r="31851" b="27634"/>
          <a:stretch/>
        </p:blipFill>
        <p:spPr>
          <a:xfrm>
            <a:off x="2303319" y="1482436"/>
            <a:ext cx="4918364" cy="415636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5526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Through David 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776" y="1400257"/>
            <a:ext cx="82521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Jer. 23:5 ~ 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"Behold, </a:t>
            </a:r>
            <a:r>
              <a:rPr lang="en-US" sz="3200" i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the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days are coming," says the </a:t>
            </a:r>
            <a:r>
              <a:rPr lang="en-US" sz="3200" cap="small" dirty="0">
                <a:solidFill>
                  <a:srgbClr val="FFFF00"/>
                </a:solidFill>
                <a:latin typeface="Arial Rounded MT Bold" panose="020F0704030504030204" pitchFamily="34" charset="0"/>
              </a:rPr>
              <a:t>Lord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, </a:t>
            </a:r>
          </a:p>
          <a:p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"That I will raise to David a Branch of righteousness; </a:t>
            </a:r>
          </a:p>
          <a:p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 King shall reign and prosper, </a:t>
            </a:r>
          </a:p>
          <a:p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And execute judgment and righteousness in the earth."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82521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eliminates 7/8 of Jesse's</a:t>
            </a:r>
          </a:p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descendants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9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Through David 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82521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eliminates 7/8 of Jesse's</a:t>
            </a:r>
          </a:p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descendants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7271" t="39857" r="40663" b="34663"/>
          <a:stretch/>
        </p:blipFill>
        <p:spPr>
          <a:xfrm>
            <a:off x="1383326" y="1524000"/>
            <a:ext cx="6236674" cy="430627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5427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Born in Bethlehem 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776" y="1400257"/>
            <a:ext cx="82521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Mic. 5:2 ~ 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But you, Bethlehem Ephrathah, </a:t>
            </a:r>
          </a:p>
          <a:p>
            <a:r>
              <a:rPr lang="en-US" sz="3200" i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Though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you are little among the thousands of Judah, </a:t>
            </a:r>
          </a:p>
          <a:p>
            <a:r>
              <a:rPr lang="en-US" sz="3200" i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Yet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out of you shall come forth to Me </a:t>
            </a:r>
          </a:p>
          <a:p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The One to be Ruler in Israel, </a:t>
            </a:r>
          </a:p>
          <a:p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Whose goings forth are from of old, </a:t>
            </a:r>
          </a:p>
          <a:p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From everlasting.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82521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eliminates all other possible </a:t>
            </a:r>
          </a:p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birth places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84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159">
            <a:off x="5797002" y="3333208"/>
            <a:ext cx="2973515" cy="22589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6" name="Picture 2" descr="https://encrypted-tbn0.gstatic.com/images?q=tbn:ANd9GcQrw-2kBZ_t8CyfmTvNZk6kCjgd7PrfSZmELjkmpmxlqKIb4hpM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6856">
            <a:off x="634271" y="1912284"/>
            <a:ext cx="4016161" cy="115844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289">
            <a:off x="4941202" y="4012298"/>
            <a:ext cx="2247900" cy="22479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914">
            <a:off x="95083" y="3399730"/>
            <a:ext cx="5038016" cy="31487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666">
            <a:off x="4851644" y="1181331"/>
            <a:ext cx="4032460" cy="26883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9438">
            <a:off x="1722804" y="2098614"/>
            <a:ext cx="5698391" cy="3044092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5" name="Group 14"/>
          <p:cNvGrpSpPr/>
          <p:nvPr/>
        </p:nvGrpSpPr>
        <p:grpSpPr>
          <a:xfrm>
            <a:off x="38100" y="314255"/>
            <a:ext cx="8115300" cy="3357291"/>
            <a:chOff x="38100" y="314255"/>
            <a:chExt cx="8115300" cy="3357291"/>
          </a:xfrm>
        </p:grpSpPr>
        <p:sp>
          <p:nvSpPr>
            <p:cNvPr id="9" name="TextBox 8"/>
            <p:cNvSpPr txBox="1"/>
            <p:nvPr/>
          </p:nvSpPr>
          <p:spPr>
            <a:xfrm>
              <a:off x="457200" y="314255"/>
              <a:ext cx="7696200" cy="2200996"/>
            </a:xfrm>
            <a:custGeom>
              <a:avLst/>
              <a:gdLst>
                <a:gd name="connsiteX0" fmla="*/ 0 w 7696200"/>
                <a:gd name="connsiteY0" fmla="*/ 0 h 1015663"/>
                <a:gd name="connsiteX1" fmla="*/ 7696200 w 7696200"/>
                <a:gd name="connsiteY1" fmla="*/ 0 h 1015663"/>
                <a:gd name="connsiteX2" fmla="*/ 7696200 w 7696200"/>
                <a:gd name="connsiteY2" fmla="*/ 1015663 h 1015663"/>
                <a:gd name="connsiteX3" fmla="*/ 0 w 7696200"/>
                <a:gd name="connsiteY3" fmla="*/ 1015663 h 1015663"/>
                <a:gd name="connsiteX4" fmla="*/ 0 w 7696200"/>
                <a:gd name="connsiteY4" fmla="*/ 0 h 1015663"/>
                <a:gd name="connsiteX0" fmla="*/ 0 w 7696200"/>
                <a:gd name="connsiteY0" fmla="*/ 0 h 2200996"/>
                <a:gd name="connsiteX1" fmla="*/ 7696200 w 7696200"/>
                <a:gd name="connsiteY1" fmla="*/ 0 h 2200996"/>
                <a:gd name="connsiteX2" fmla="*/ 7696200 w 7696200"/>
                <a:gd name="connsiteY2" fmla="*/ 1015663 h 2200996"/>
                <a:gd name="connsiteX3" fmla="*/ 45155 w 7696200"/>
                <a:gd name="connsiteY3" fmla="*/ 2200996 h 2200996"/>
                <a:gd name="connsiteX4" fmla="*/ 0 w 7696200"/>
                <a:gd name="connsiteY4" fmla="*/ 0 h 220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6200" h="2200996">
                  <a:moveTo>
                    <a:pt x="0" y="0"/>
                  </a:moveTo>
                  <a:lnTo>
                    <a:pt x="7696200" y="0"/>
                  </a:lnTo>
                  <a:lnTo>
                    <a:pt x="7696200" y="1015663"/>
                  </a:lnTo>
                  <a:lnTo>
                    <a:pt x="45155" y="2200996"/>
                  </a:lnTo>
                  <a:lnTo>
                    <a:pt x="0" y="0"/>
                  </a:lnTo>
                  <a:close/>
                </a:path>
              </a:pathLst>
            </a:custGeom>
            <a:noFill/>
            <a:scene3d>
              <a:camera prst="isometricRightUp">
                <a:rot lat="1799999" lon="20999999" rev="0"/>
              </a:camera>
              <a:lightRig rig="threePt" dir="t"/>
            </a:scene3d>
            <a:sp3d>
              <a:bevelT w="254000" h="190500"/>
            </a:sp3d>
          </p:spPr>
          <p:txBody>
            <a:bodyPr wrap="square" rtlCol="0">
              <a:prstTxWarp prst="textFadeRight">
                <a:avLst/>
              </a:prstTxWarp>
              <a:spAutoFit/>
              <a:sp3d extrusionH="57150">
                <a:bevelT w="38100" h="38100"/>
              </a:sp3d>
            </a:bodyPr>
            <a:lstStyle/>
            <a:p>
              <a:r>
                <a:rPr lang="en-US" sz="6000" dirty="0" smtClean="0">
                  <a:gradFill flip="none" rotWithShape="1">
                    <a:gsLst>
                      <a:gs pos="0">
                        <a:srgbClr val="00B050"/>
                      </a:gs>
                      <a:gs pos="12000">
                        <a:srgbClr val="FF0000"/>
                      </a:gs>
                      <a:gs pos="25000">
                        <a:srgbClr val="00B050"/>
                      </a:gs>
                      <a:gs pos="95455">
                        <a:srgbClr val="00B050"/>
                      </a:gs>
                      <a:gs pos="88312">
                        <a:srgbClr val="FF0000"/>
                      </a:gs>
                      <a:gs pos="76000">
                        <a:srgbClr val="00B050"/>
                      </a:gs>
                      <a:gs pos="63000">
                        <a:srgbClr val="FF0000"/>
                      </a:gs>
                      <a:gs pos="50000">
                        <a:srgbClr val="00B050"/>
                      </a:gs>
                      <a:gs pos="38000">
                        <a:srgbClr val="FF0000"/>
                      </a:gs>
                    </a:gsLst>
                    <a:lin ang="2700000" scaled="1"/>
                    <a:tileRect/>
                  </a:gradFill>
                  <a:latin typeface="Arial Rounded MT Bold" panose="020F0704030504030204" pitchFamily="34" charset="0"/>
                </a:rPr>
                <a:t>CHRISTMAS WARS</a:t>
              </a:r>
              <a:endParaRPr lang="en-US" sz="6000" dirty="0">
                <a:gradFill flip="none" rotWithShape="1">
                  <a:gsLst>
                    <a:gs pos="0">
                      <a:srgbClr val="00B050"/>
                    </a:gs>
                    <a:gs pos="12000">
                      <a:srgbClr val="FF0000"/>
                    </a:gs>
                    <a:gs pos="25000">
                      <a:srgbClr val="00B050"/>
                    </a:gs>
                    <a:gs pos="95455">
                      <a:srgbClr val="00B050"/>
                    </a:gs>
                    <a:gs pos="88312">
                      <a:srgbClr val="FF0000"/>
                    </a:gs>
                    <a:gs pos="76000">
                      <a:srgbClr val="00B050"/>
                    </a:gs>
                    <a:gs pos="63000">
                      <a:srgbClr val="FF0000"/>
                    </a:gs>
                    <a:gs pos="50000">
                      <a:srgbClr val="00B050"/>
                    </a:gs>
                    <a:gs pos="38000">
                      <a:srgbClr val="FF0000"/>
                    </a:gs>
                  </a:gsLst>
                  <a:lin ang="2700000" scaled="1"/>
                  <a:tileRect/>
                </a:gradFill>
                <a:latin typeface="Arial Rounded MT Bold" panose="020F0704030504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0948">
              <a:off x="38100" y="1957046"/>
              <a:ext cx="1714500" cy="1714500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9407" y="1943625"/>
              <a:ext cx="843718" cy="1615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68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Born in Bethlehem 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82521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eliminates all other possible</a:t>
            </a:r>
          </a:p>
          <a:p>
            <a:r>
              <a:rPr lang="en-US" sz="29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irth places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553" t="39616" r="45702" b="31629"/>
          <a:stretch/>
        </p:blipFill>
        <p:spPr>
          <a:xfrm>
            <a:off x="1135420" y="1337039"/>
            <a:ext cx="6872367" cy="441795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8074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Betrayed for 30 pieces of silver…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776" y="1400257"/>
            <a:ext cx="82521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Zech. 11:12 ~ 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Then I said to them, "If it is agreeable to you, give </a:t>
            </a:r>
            <a:r>
              <a:rPr lang="en-US" sz="3200" i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me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my wages; and if not, refrain." So they weighed out for my wages thirty </a:t>
            </a:r>
            <a:r>
              <a:rPr lang="en-US" sz="3200" i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pieces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of silver.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82521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eliminates all other possible</a:t>
            </a:r>
          </a:p>
          <a:p>
            <a:r>
              <a:rPr lang="en-US" sz="29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etrayal amounts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9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Betrayed for 30 pieces of silver 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82521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eliminates all other possible</a:t>
            </a:r>
          </a:p>
          <a:p>
            <a:r>
              <a:rPr lang="en-US" sz="29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etrayal amounts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396" t="33704" r="16329" b="23902"/>
          <a:stretch/>
        </p:blipFill>
        <p:spPr>
          <a:xfrm>
            <a:off x="1453133" y="1353845"/>
            <a:ext cx="6085333" cy="436115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Rectangle 4"/>
          <p:cNvSpPr/>
          <p:nvPr/>
        </p:nvSpPr>
        <p:spPr>
          <a:xfrm>
            <a:off x="2286000" y="1752600"/>
            <a:ext cx="3733800" cy="31242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2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Money used for a potters' field 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776" y="1400257"/>
            <a:ext cx="82521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Zech. 11:13 ~ 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And the </a:t>
            </a:r>
            <a:r>
              <a:rPr lang="en-US" sz="3200" cap="small" dirty="0">
                <a:solidFill>
                  <a:srgbClr val="FFFF00"/>
                </a:solidFill>
                <a:latin typeface="Arial Rounded MT Bold" panose="020F0704030504030204" pitchFamily="34" charset="0"/>
              </a:rPr>
              <a:t>Lord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said to me, </a:t>
            </a:r>
            <a:r>
              <a:rPr lang="en-US" sz="32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"Throw 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it to the </a:t>
            </a:r>
            <a:r>
              <a:rPr lang="en-US" sz="32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potter"—that 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princely price they set on me. So I took the thirty </a:t>
            </a:r>
            <a:r>
              <a:rPr lang="en-US" sz="3200" i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pieces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of silver and threw them into the house of the </a:t>
            </a:r>
            <a:r>
              <a:rPr lang="en-US" sz="3200" cap="small" dirty="0">
                <a:solidFill>
                  <a:srgbClr val="FFFF00"/>
                </a:solidFill>
                <a:latin typeface="Arial Rounded MT Bold" panose="020F0704030504030204" pitchFamily="34" charset="0"/>
              </a:rPr>
              <a:t>Lord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for the potter.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82521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eliminates all other</a:t>
            </a:r>
          </a:p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expenditures of ransom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29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Money used for a potters' field 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82521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eliminates all other</a:t>
            </a:r>
          </a:p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expenditures of ransom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3750" t="42592" r="27917" b="23334"/>
          <a:stretch/>
        </p:blipFill>
        <p:spPr>
          <a:xfrm>
            <a:off x="1132332" y="1495814"/>
            <a:ext cx="6269736" cy="424129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5870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Crucified on a cross 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776" y="1400257"/>
            <a:ext cx="825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Psalm 22</a:t>
            </a:r>
            <a:endParaRPr lang="en-US" sz="32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82521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eliminates all other</a:t>
            </a:r>
          </a:p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methods of execution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13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Crucified on </a:t>
            </a:r>
            <a:r>
              <a:rPr lang="en-US" sz="29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 cross </a:t>
            </a:r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82521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… eliminates all other</a:t>
            </a:r>
          </a:p>
          <a:p>
            <a:r>
              <a:rPr lang="en-US" sz="29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methods of execution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834" t="47348" r="28334" b="25245"/>
          <a:stretch/>
        </p:blipFill>
        <p:spPr>
          <a:xfrm>
            <a:off x="1859090" y="1564969"/>
            <a:ext cx="5578221" cy="412788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8780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Buried in a rich man's grave 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776" y="1400257"/>
            <a:ext cx="82521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Is. 53:9 ~ 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And they made His grave with the wicked— </a:t>
            </a:r>
          </a:p>
          <a:p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But with the rich at His death, </a:t>
            </a:r>
          </a:p>
          <a:p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Because He had done no violence, </a:t>
            </a:r>
          </a:p>
          <a:p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Nor </a:t>
            </a:r>
            <a:r>
              <a:rPr lang="en-US" sz="3200" i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was any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deceit in His mouth.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82521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eliminates all other</a:t>
            </a:r>
          </a:p>
          <a:p>
            <a:r>
              <a:rPr lang="en-US" sz="29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f</a:t>
            </a:r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orms of burial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15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Buried in a rich man's grave 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82521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eliminates all other</a:t>
            </a:r>
          </a:p>
          <a:p>
            <a:r>
              <a:rPr lang="en-US" sz="29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f</a:t>
            </a:r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orms of burial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254" t="39543" r="23718" b="18363"/>
          <a:stretch/>
        </p:blipFill>
        <p:spPr>
          <a:xfrm>
            <a:off x="1447800" y="1594606"/>
            <a:ext cx="6504207" cy="4049789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8" name="Straight Arrow Connector 7"/>
          <p:cNvCxnSpPr>
            <a:stCxn id="5" idx="1"/>
          </p:cNvCxnSpPr>
          <p:nvPr/>
        </p:nvCxnSpPr>
        <p:spPr>
          <a:xfrm flipH="1">
            <a:off x="4038600" y="2707452"/>
            <a:ext cx="1031859" cy="912048"/>
          </a:xfrm>
          <a:prstGeom prst="straightConnector1">
            <a:avLst/>
          </a:prstGeom>
          <a:ln w="38100">
            <a:solidFill>
              <a:srgbClr val="EAAD00"/>
            </a:solidFill>
            <a:tailEnd type="triangle"/>
          </a:ln>
          <a:effectLst>
            <a:outerShdw blurRad="127000" dist="254000" dir="2700000" algn="ctr" rotWithShape="0">
              <a:schemeClr val="tx1">
                <a:alpha val="5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070459" y="1676400"/>
            <a:ext cx="2841305" cy="2062103"/>
          </a:xfrm>
          <a:prstGeom prst="rect">
            <a:avLst/>
          </a:prstGeom>
          <a:solidFill>
            <a:srgbClr val="EAAD00">
              <a:alpha val="69804"/>
            </a:srgbClr>
          </a:solidFill>
          <a:ln w="28575">
            <a:solidFill>
              <a:srgbClr val="EAAD00"/>
            </a:solidFill>
          </a:ln>
          <a:effectLst>
            <a:outerShdw blurRad="127000" dist="254000" dir="2700000" algn="tl" rotWithShape="0">
              <a:prstClr val="black">
                <a:alpha val="55000"/>
              </a:prstClr>
            </a:outerShdw>
          </a:effectLst>
          <a:scene3d>
            <a:camera prst="orthographicFront"/>
            <a:lightRig rig="threePt" dir="t"/>
          </a:scene3d>
          <a:sp3d>
            <a:bevelT w="254000" prst="coolSlant"/>
          </a:sp3d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7510 NW 39</a:t>
            </a:r>
            <a:r>
              <a:rPr lang="en-US" sz="3200" baseline="30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Expressway, Bethany, OK 73008</a:t>
            </a:r>
            <a:endParaRPr lang="en-US" sz="3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85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8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24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You can reject who He is 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546382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but you cannot deny who He is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48" y="1456723"/>
            <a:ext cx="5677705" cy="425827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996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86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Arial Rounded MT Bold" panose="020F0704030504030204" pitchFamily="34" charset="0"/>
              </a:rPr>
              <a:t>Corrie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ten Boom ~ </a:t>
            </a:r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"If Jesus were born one thousand times in Bethlehem and not in me, then I would still be lost."</a:t>
            </a:r>
            <a:endParaRPr lang="en-US" sz="29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58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Gen. 3:15 ~ 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And I will put enmity </a:t>
            </a:r>
          </a:p>
          <a:p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Between you and the woman, </a:t>
            </a:r>
          </a:p>
          <a:p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And between your seed and her Seed; </a:t>
            </a:r>
          </a:p>
          <a:p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He shall bruise your head, </a:t>
            </a:r>
          </a:p>
          <a:p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And you shall bruise His heel</a:t>
            </a:r>
            <a:r>
              <a:rPr lang="en-US" sz="3200" dirty="0" smtClean="0">
                <a:solidFill>
                  <a:srgbClr val="FFC000"/>
                </a:solidFill>
                <a:latin typeface="Arial Rounded MT Bold" panose="020F0704030504030204" pitchFamily="34" charset="0"/>
              </a:rPr>
              <a:t>.</a:t>
            </a:r>
            <a:endParaRPr lang="en-US" sz="32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5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Univer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40" y="668389"/>
            <a:ext cx="7632021" cy="508801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00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46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Through Abraham 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776" y="1400257"/>
            <a:ext cx="82521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Genesis 12:2–3 ~ </a:t>
            </a:r>
            <a:r>
              <a:rPr lang="en-US" sz="3100" baseline="30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2 </a:t>
            </a:r>
            <a:r>
              <a:rPr lang="en-US" sz="31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I will make you a great nation; </a:t>
            </a:r>
          </a:p>
          <a:p>
            <a:r>
              <a:rPr lang="en-US" sz="31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I will bless you </a:t>
            </a:r>
          </a:p>
          <a:p>
            <a:r>
              <a:rPr lang="en-US" sz="31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And make your name great; </a:t>
            </a:r>
          </a:p>
          <a:p>
            <a:r>
              <a:rPr lang="en-US" sz="31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And you shall be a blessing. </a:t>
            </a:r>
          </a:p>
          <a:p>
            <a:r>
              <a:rPr lang="en-US" sz="3100" baseline="30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3 </a:t>
            </a:r>
            <a:r>
              <a:rPr lang="en-US" sz="31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I will bless those who bless you, </a:t>
            </a:r>
          </a:p>
          <a:p>
            <a:r>
              <a:rPr lang="en-US" sz="31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And I will curse him who curses you; </a:t>
            </a:r>
          </a:p>
          <a:p>
            <a:r>
              <a:rPr lang="en-US" sz="31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And in you all the families of the earth shall be blessed.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eliminates all other linages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25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Through Abraham 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eliminates all other linages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8" descr="milky W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"/>
          <a:stretch>
            <a:fillRect/>
          </a:stretch>
        </p:blipFill>
        <p:spPr bwMode="auto">
          <a:xfrm>
            <a:off x="1403985" y="1533881"/>
            <a:ext cx="6272530" cy="419973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371600" y="2286000"/>
            <a:ext cx="2074545" cy="51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You are here</a:t>
            </a:r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3462867" y="2768070"/>
            <a:ext cx="1109133" cy="66093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3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133" y="903111"/>
            <a:ext cx="82521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Through Isaac …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776" y="1400257"/>
            <a:ext cx="82521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Gen. 17:19 ~ 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Then God said: </a:t>
            </a:r>
            <a:r>
              <a:rPr lang="en-US" sz="32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"No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, Sarah your wife shall bear you a son, and you shall call his name Isaac; I will establish My covenant with him for an everlasting covenant, </a:t>
            </a:r>
            <a:r>
              <a:rPr lang="en-US" sz="3200" i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and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with his descendants after him</a:t>
            </a:r>
            <a:r>
              <a:rPr lang="en-US" sz="32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."</a:t>
            </a:r>
            <a:endParaRPr lang="en-US" sz="32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778" y="5791200"/>
            <a:ext cx="82521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eliminates 1/2 all Abraham's</a:t>
            </a:r>
          </a:p>
          <a:p>
            <a:r>
              <a:rPr lang="en-US" sz="29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descendants</a:t>
            </a:r>
            <a:endParaRPr lang="en-US" sz="2900" dirty="0">
              <a:solidFill>
                <a:srgbClr val="EAAD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0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200" dirty="0">
            <a:solidFill>
              <a:schemeClr val="bg1"/>
            </a:solidFill>
            <a:latin typeface="Arial Rounded MT Bold" panose="020F07040305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2801</TotalTime>
  <Words>902</Words>
  <Application>Microsoft Office PowerPoint</Application>
  <PresentationFormat>On-screen Show (4:3)</PresentationFormat>
  <Paragraphs>113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Ken Merrihew</cp:lastModifiedBy>
  <cp:revision>42</cp:revision>
  <dcterms:created xsi:type="dcterms:W3CDTF">2013-12-09T23:10:44Z</dcterms:created>
  <dcterms:modified xsi:type="dcterms:W3CDTF">2013-12-20T21:25:29Z</dcterms:modified>
</cp:coreProperties>
</file>